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2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32"/>
    <p:restoredTop sz="94655"/>
  </p:normalViewPr>
  <p:slideViewPr>
    <p:cSldViewPr snapToGrid="0" snapToObjects="1">
      <p:cViewPr>
        <p:scale>
          <a:sx n="70" d="100"/>
          <a:sy n="70" d="100"/>
        </p:scale>
        <p:origin x="376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2B45A3-6888-0D4F-97A7-F4F6E070ECE2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C23129-B19B-BE48-8397-D7C6913A8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605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C23129-B19B-BE48-8397-D7C6913A83E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06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737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283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389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914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596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987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7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155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626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897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53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01363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73" r:id="rId6"/>
    <p:sldLayoutId id="2147483668" r:id="rId7"/>
    <p:sldLayoutId id="2147483669" r:id="rId8"/>
    <p:sldLayoutId id="2147483670" r:id="rId9"/>
    <p:sldLayoutId id="2147483672" r:id="rId10"/>
    <p:sldLayoutId id="214748367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bi.ac.uk/chemb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ftp.ebi.ac.uk/pub/databases/chembl/ChEMBLdb/releases/chembl_23/schema_documentation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lamentiraestaahifuera.com/2011/07/02/pauling-la-vitamina-c-y-la-mentira-ortomolecular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5A71294-C247-450A-BB34-6E68648C9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36A0BA4-6A63-41D3-B0FA-43799ABC4A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57304-0130-0A43-A213-D1A8BCD967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2" y="1009398"/>
            <a:ext cx="6823988" cy="3453419"/>
          </a:xfrm>
        </p:spPr>
        <p:txBody>
          <a:bodyPr anchor="b">
            <a:normAutofit/>
          </a:bodyPr>
          <a:lstStyle/>
          <a:p>
            <a:r>
              <a:rPr lang="en-US" sz="6000">
                <a:solidFill>
                  <a:schemeClr val="tx1"/>
                </a:solidFill>
              </a:rPr>
              <a:t>Prediction of Molecule Interactions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9B7A6C-B7C0-814C-B700-533526B00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1" y="4572000"/>
            <a:ext cx="6823988" cy="1023580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 err="1">
                <a:solidFill>
                  <a:schemeClr val="tx1">
                    <a:alpha val="60000"/>
                  </a:schemeClr>
                </a:solidFill>
              </a:rPr>
              <a:t>Gurunadh</a:t>
            </a: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alpha val="60000"/>
                  </a:schemeClr>
                </a:solidFill>
              </a:rPr>
              <a:t>Parinandi</a:t>
            </a:r>
            <a:endParaRPr lang="en-US" sz="2400" dirty="0">
              <a:solidFill>
                <a:schemeClr val="tx1">
                  <a:alpha val="6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October 28, 2020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3313D8-D259-4D89-9CE5-14884FB4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19" y="457200"/>
            <a:ext cx="6766560" cy="9143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3A1847-5099-410D-A193-B0F356B27E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348" r="25421"/>
          <a:stretch/>
        </p:blipFill>
        <p:spPr>
          <a:xfrm>
            <a:off x="8140428" y="10"/>
            <a:ext cx="40515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690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D2401-AF31-B343-8B36-0509B87FB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526" y="2631042"/>
            <a:ext cx="11029616" cy="706020"/>
          </a:xfrm>
        </p:spPr>
        <p:txBody>
          <a:bodyPr/>
          <a:lstStyle/>
          <a:p>
            <a:r>
              <a:rPr lang="en-US" dirty="0"/>
              <a:t>confusion matrix: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7C6BBDA-887C-0141-8950-2AEBF99668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2083032"/>
              </p:ext>
            </p:extLst>
          </p:nvPr>
        </p:nvGraphicFramePr>
        <p:xfrm>
          <a:off x="581192" y="1635543"/>
          <a:ext cx="1102995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4975">
                  <a:extLst>
                    <a:ext uri="{9D8B030D-6E8A-4147-A177-3AD203B41FA5}">
                      <a16:colId xmlns:a16="http://schemas.microsoft.com/office/drawing/2014/main" val="2643056820"/>
                    </a:ext>
                  </a:extLst>
                </a:gridCol>
                <a:gridCol w="5514975">
                  <a:extLst>
                    <a:ext uri="{9D8B030D-6E8A-4147-A177-3AD203B41FA5}">
                      <a16:colId xmlns:a16="http://schemas.microsoft.com/office/drawing/2014/main" val="23459221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Training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Testing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216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0.680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8415149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5B36153B-0CC2-BC47-AAB6-232FB3006CCC}"/>
              </a:ext>
            </a:extLst>
          </p:cNvPr>
          <p:cNvSpPr txBox="1">
            <a:spLocks/>
          </p:cNvSpPr>
          <p:nvPr/>
        </p:nvSpPr>
        <p:spPr>
          <a:xfrm>
            <a:off x="581526" y="802613"/>
            <a:ext cx="11029616" cy="7060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Logistic Regression Results :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C72CE33D-239B-ED4B-921F-D4DED65B28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160496"/>
              </p:ext>
            </p:extLst>
          </p:nvPr>
        </p:nvGraphicFramePr>
        <p:xfrm>
          <a:off x="2032000" y="4109937"/>
          <a:ext cx="8127999" cy="111252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23344772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553685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653938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8989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9285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578727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1AEF1B9-FDBA-8F40-9F23-81E5DA448FB0}"/>
              </a:ext>
            </a:extLst>
          </p:cNvPr>
          <p:cNvSpPr txBox="1"/>
          <p:nvPr/>
        </p:nvSpPr>
        <p:spPr>
          <a:xfrm>
            <a:off x="2249424" y="3520939"/>
            <a:ext cx="744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           ACTUAL CLASS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93731B-AB11-B543-8634-15580C1DF305}"/>
              </a:ext>
            </a:extLst>
          </p:cNvPr>
          <p:cNvSpPr txBox="1"/>
          <p:nvPr/>
        </p:nvSpPr>
        <p:spPr>
          <a:xfrm>
            <a:off x="581192" y="4109937"/>
            <a:ext cx="1265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PREDICTED</a:t>
            </a:r>
          </a:p>
          <a:p>
            <a:r>
              <a:rPr lang="en-US" dirty="0"/>
              <a:t>CLASS</a:t>
            </a:r>
          </a:p>
        </p:txBody>
      </p:sp>
    </p:spTree>
    <p:extLst>
      <p:ext uri="{BB962C8B-B14F-4D97-AF65-F5344CB8AC3E}">
        <p14:creationId xmlns:p14="http://schemas.microsoft.com/office/powerpoint/2010/main" val="3485843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61772-B141-174F-BE5D-C379E56BD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14580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4759A-DE03-3544-9C9C-7C03F8D2C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1056"/>
            <a:ext cx="11029615" cy="2267712"/>
          </a:xfrm>
        </p:spPr>
        <p:txBody>
          <a:bodyPr>
            <a:noAutofit/>
          </a:bodyPr>
          <a:lstStyle/>
          <a:p>
            <a:r>
              <a:rPr lang="en-US" sz="1800" dirty="0"/>
              <a:t>Pharmaceutical Industry had an economic output of $1.3 Trillion Dollars in 2015.</a:t>
            </a:r>
          </a:p>
          <a:p>
            <a:pPr lvl="1"/>
            <a:r>
              <a:rPr lang="en-US" sz="1600" dirty="0"/>
              <a:t>Molecule interactions are used to predict new drugs.</a:t>
            </a:r>
          </a:p>
          <a:p>
            <a:pPr lvl="1"/>
            <a:r>
              <a:rPr lang="en-US" sz="1600" dirty="0"/>
              <a:t>Drug Repurposing.</a:t>
            </a:r>
            <a:endParaRPr lang="en-US" sz="1800" dirty="0"/>
          </a:p>
          <a:p>
            <a:r>
              <a:rPr lang="en-US" sz="1800" dirty="0"/>
              <a:t>Understanding molecule interactions is useful in the field of bioenergy.</a:t>
            </a:r>
          </a:p>
          <a:p>
            <a:r>
              <a:rPr lang="en-US" sz="1800" dirty="0"/>
              <a:t>Molecule Interactions have given way to new computer algorithms and techniques in Data Science (high throughput sequencing).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53CD9A8-C366-9D45-B237-AC8DFCC4B625}"/>
              </a:ext>
            </a:extLst>
          </p:cNvPr>
          <p:cNvSpPr txBox="1">
            <a:spLocks/>
          </p:cNvSpPr>
          <p:nvPr/>
        </p:nvSpPr>
        <p:spPr>
          <a:xfrm>
            <a:off x="581192" y="3883152"/>
            <a:ext cx="11029616" cy="6145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OBJECTIVE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07A40CB-DABC-274B-915D-DC55608C5633}"/>
              </a:ext>
            </a:extLst>
          </p:cNvPr>
          <p:cNvSpPr txBox="1">
            <a:spLocks/>
          </p:cNvSpPr>
          <p:nvPr/>
        </p:nvSpPr>
        <p:spPr>
          <a:xfrm>
            <a:off x="581191" y="4545384"/>
            <a:ext cx="11029615" cy="16104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Given it’s chemical properties, predict if a molecule binds to a known target site using known Machine Learning Algorithms.</a:t>
            </a:r>
          </a:p>
          <a:p>
            <a:r>
              <a:rPr lang="en-US" sz="1800" dirty="0"/>
              <a:t>Understand what features are most important in predicting if a molecule binds to a target site.  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1152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61772-B141-174F-BE5D-C379E56BD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14580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4759A-DE03-3544-9C9C-7C03F8D2C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591056"/>
            <a:ext cx="11029615" cy="4754880"/>
          </a:xfrm>
        </p:spPr>
        <p:txBody>
          <a:bodyPr>
            <a:noAutofit/>
          </a:bodyPr>
          <a:lstStyle/>
          <a:p>
            <a:r>
              <a:rPr lang="en-US" sz="1800" dirty="0"/>
              <a:t>Utilized </a:t>
            </a:r>
            <a:r>
              <a:rPr lang="en-US" sz="1800" dirty="0" err="1"/>
              <a:t>ChEMBL</a:t>
            </a:r>
            <a:r>
              <a:rPr lang="en-US" sz="1800" dirty="0"/>
              <a:t> database of known bioactive molecules (</a:t>
            </a:r>
            <a:r>
              <a:rPr lang="en-US" sz="1800" dirty="0">
                <a:hlinkClick r:id="rId2"/>
              </a:rPr>
              <a:t>https://www.ebi.ac.uk/chembl</a:t>
            </a:r>
            <a:r>
              <a:rPr lang="en-US" sz="1800" dirty="0"/>
              <a:t>).</a:t>
            </a:r>
          </a:p>
          <a:p>
            <a:pPr lvl="1"/>
            <a:r>
              <a:rPr lang="en-US" sz="1600" dirty="0"/>
              <a:t>6,900 Compounds</a:t>
            </a:r>
          </a:p>
          <a:p>
            <a:pPr lvl="1"/>
            <a:r>
              <a:rPr lang="en-US" sz="1600" dirty="0"/>
              <a:t>9,800 Activities.</a:t>
            </a:r>
          </a:p>
          <a:p>
            <a:pPr lvl="1"/>
            <a:r>
              <a:rPr lang="en-US" sz="1600" dirty="0"/>
              <a:t>Database size is 1.5 GB</a:t>
            </a:r>
          </a:p>
          <a:p>
            <a:pPr lvl="1"/>
            <a:r>
              <a:rPr lang="en-US" sz="1600" dirty="0"/>
              <a:t>Library of Academic Papers that utilized database. </a:t>
            </a:r>
          </a:p>
          <a:p>
            <a:r>
              <a:rPr lang="en-US" sz="1800" dirty="0"/>
              <a:t>Created personal PostgreSQL database to store data. </a:t>
            </a:r>
          </a:p>
          <a:p>
            <a:pPr lvl="1"/>
            <a:r>
              <a:rPr lang="en-US" sz="1600" dirty="0"/>
              <a:t>Had to utilize SQL schema to create working dataset.</a:t>
            </a:r>
          </a:p>
          <a:p>
            <a:pPr lvl="1"/>
            <a:r>
              <a:rPr lang="en-US" sz="1600" dirty="0"/>
              <a:t>Data curation took more time than I originally anticipated. </a:t>
            </a:r>
          </a:p>
          <a:p>
            <a:r>
              <a:rPr lang="en-US" sz="1800" dirty="0"/>
              <a:t>Logistic Regression used for both prediction and inference. </a:t>
            </a:r>
          </a:p>
          <a:p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35583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61772-B141-174F-BE5D-C379E56BD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14580"/>
          </a:xfrm>
        </p:spPr>
        <p:txBody>
          <a:bodyPr/>
          <a:lstStyle/>
          <a:p>
            <a:r>
              <a:rPr lang="en-US" dirty="0"/>
              <a:t>Information on FEATURES USED IN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4759A-DE03-3544-9C9C-7C03F8D2C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4007004"/>
            <a:ext cx="11029615" cy="4297680"/>
          </a:xfrm>
        </p:spPr>
        <p:txBody>
          <a:bodyPr>
            <a:noAutofit/>
          </a:bodyPr>
          <a:lstStyle/>
          <a:p>
            <a:r>
              <a:rPr lang="en-US" sz="1800" dirty="0"/>
              <a:t>19 features total were used in analysis.</a:t>
            </a:r>
          </a:p>
          <a:p>
            <a:r>
              <a:rPr lang="en-US" sz="1800" dirty="0"/>
              <a:t>Drug Interaction is Target Feature:</a:t>
            </a:r>
          </a:p>
          <a:p>
            <a:pPr lvl="1"/>
            <a:r>
              <a:rPr lang="en-US" sz="1600" dirty="0"/>
              <a:t>1 if molecule is known to bind to target site. 0 if molecule does not bind to target site, or molecule interaction is not known. </a:t>
            </a:r>
            <a:endParaRPr lang="en-US" sz="1800" dirty="0"/>
          </a:p>
          <a:p>
            <a:r>
              <a:rPr lang="en-US" sz="1800" dirty="0" err="1"/>
              <a:t>Molregno</a:t>
            </a:r>
            <a:r>
              <a:rPr lang="en-US" sz="1800" dirty="0"/>
              <a:t> is the unique identifier given to each molecule. </a:t>
            </a:r>
          </a:p>
          <a:p>
            <a:r>
              <a:rPr lang="en-US" sz="1800" dirty="0"/>
              <a:t>Some of the features used :</a:t>
            </a:r>
          </a:p>
          <a:p>
            <a:pPr lvl="1"/>
            <a:r>
              <a:rPr lang="en-US" sz="1600" dirty="0"/>
              <a:t>Aromatic Rings - Number of Aromatic Rings.</a:t>
            </a:r>
          </a:p>
          <a:p>
            <a:pPr lvl="1"/>
            <a:r>
              <a:rPr lang="en-US" sz="1600" dirty="0"/>
              <a:t>PSA – Polar Surface Area</a:t>
            </a:r>
          </a:p>
          <a:p>
            <a:pPr lvl="1"/>
            <a:r>
              <a:rPr lang="en-US" sz="1600" dirty="0"/>
              <a:t>Full </a:t>
            </a:r>
            <a:r>
              <a:rPr lang="en-US" sz="1600" dirty="0" err="1"/>
              <a:t>Mwt</a:t>
            </a:r>
            <a:r>
              <a:rPr lang="en-US" sz="1600" dirty="0"/>
              <a:t> – Full Molecular Weight including salts. </a:t>
            </a:r>
          </a:p>
          <a:p>
            <a:pPr lvl="1"/>
            <a:r>
              <a:rPr lang="en-US" sz="1600" dirty="0" err="1"/>
              <a:t>HBA_Lipinkski</a:t>
            </a:r>
            <a:r>
              <a:rPr lang="en-US" sz="1600" dirty="0"/>
              <a:t> – Number of Hydrogen Bond Acceptors according to Lipinski Rules.</a:t>
            </a:r>
          </a:p>
          <a:p>
            <a:pPr lvl="1"/>
            <a:r>
              <a:rPr lang="en-US" sz="1600" dirty="0"/>
              <a:t>HBD Donors – Number of Hydrogen Bond Donors according to Lipinski Rules. </a:t>
            </a:r>
          </a:p>
          <a:p>
            <a:pPr lvl="1"/>
            <a:endParaRPr lang="en-US" sz="1600" dirty="0"/>
          </a:p>
          <a:p>
            <a:pPr marL="324000" lvl="1" indent="0">
              <a:buNone/>
            </a:pPr>
            <a:r>
              <a:rPr lang="en-US" sz="1600" dirty="0"/>
              <a:t>Full Dictionary located at: </a:t>
            </a:r>
            <a:r>
              <a:rPr lang="en-US" sz="1600" dirty="0">
                <a:hlinkClick r:id="rId3"/>
              </a:rPr>
              <a:t>http://ftp.ebi.ac.uk/pub/databases/chembl/ChEMBLdb/releases/chembl_23/schema_documentation.html</a:t>
            </a:r>
            <a:endParaRPr lang="en-US" sz="1600" dirty="0"/>
          </a:p>
          <a:p>
            <a:pPr marL="324000" lvl="1" indent="0">
              <a:buNone/>
            </a:pPr>
            <a:endParaRPr lang="en-US" sz="1600" dirty="0"/>
          </a:p>
          <a:p>
            <a:pPr marL="324000" lvl="1" indent="0">
              <a:buNone/>
            </a:pPr>
            <a:endParaRPr lang="en-US" sz="1600" dirty="0"/>
          </a:p>
          <a:p>
            <a:pPr marL="324000" lvl="1" indent="0">
              <a:buNone/>
            </a:pPr>
            <a:endParaRPr lang="en-US" sz="1600" dirty="0"/>
          </a:p>
          <a:p>
            <a:pPr marL="324000" lvl="1" indent="0">
              <a:buNone/>
            </a:pPr>
            <a:endParaRPr lang="en-US" sz="1600" dirty="0"/>
          </a:p>
          <a:p>
            <a:pPr marL="324000" lvl="1" indent="0">
              <a:buNone/>
            </a:pPr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3055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1326E-A2C5-1149-9E43-C03161CA1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FROM LOGISTIC REGRESSION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F5C67-0819-D145-84D0-97C30E0CC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975104"/>
            <a:ext cx="11029615" cy="1682496"/>
          </a:xfrm>
        </p:spPr>
        <p:txBody>
          <a:bodyPr>
            <a:normAutofit/>
          </a:bodyPr>
          <a:lstStyle/>
          <a:p>
            <a:r>
              <a:rPr lang="en-US" dirty="0"/>
              <a:t>Aromatic Rings feature with largest norm in molecule prediction with target:</a:t>
            </a:r>
          </a:p>
          <a:p>
            <a:pPr lvl="1"/>
            <a:r>
              <a:rPr lang="en-US" dirty="0"/>
              <a:t>Cyclic property of molecule to increase molecular stability</a:t>
            </a:r>
          </a:p>
          <a:p>
            <a:pPr lvl="2"/>
            <a:r>
              <a:rPr lang="en-US" dirty="0" err="1"/>
              <a:t>Attr</a:t>
            </a:r>
            <a:r>
              <a:rPr lang="en-US" dirty="0"/>
              <a:t> to Pi-BONDS. </a:t>
            </a:r>
          </a:p>
          <a:p>
            <a:r>
              <a:rPr lang="en-US" dirty="0"/>
              <a:t>Other important features include HBA/HBP LIPINSKI</a:t>
            </a:r>
          </a:p>
        </p:txBody>
      </p:sp>
      <p:pic>
        <p:nvPicPr>
          <p:cNvPr id="5" name="Picture 4" descr="Aromatic Ring Example">
            <a:extLst>
              <a:ext uri="{FF2B5EF4-FFF2-40B4-BE49-F238E27FC236}">
                <a16:creationId xmlns:a16="http://schemas.microsoft.com/office/drawing/2014/main" id="{88F4DF3B-3C4E-AD41-99F5-D59F0E334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3915925"/>
            <a:ext cx="2667975" cy="2693976"/>
          </a:xfrm>
          <a:prstGeom prst="rect">
            <a:avLst/>
          </a:prstGeom>
        </p:spPr>
      </p:pic>
      <p:pic>
        <p:nvPicPr>
          <p:cNvPr id="7" name="Picture 6" descr="A picture containing indoor, sitting, bicycle, front&#10;&#10;Description automatically generated">
            <a:extLst>
              <a:ext uri="{FF2B5EF4-FFF2-40B4-BE49-F238E27FC236}">
                <a16:creationId xmlns:a16="http://schemas.microsoft.com/office/drawing/2014/main" id="{C06627B8-049E-EE49-840A-C227D3007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915659" y="3915925"/>
            <a:ext cx="2667974" cy="265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653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D9FCD-804C-B849-B61F-468D5C65C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51156"/>
          </a:xfrm>
        </p:spPr>
        <p:txBody>
          <a:bodyPr/>
          <a:lstStyle/>
          <a:p>
            <a:r>
              <a:rPr lang="en-US" dirty="0"/>
              <a:t>TABLEAU-# OF DRUG INTERACTIONS vs. # Aromatic rings.</a:t>
            </a:r>
          </a:p>
        </p:txBody>
      </p:sp>
      <p:pic>
        <p:nvPicPr>
          <p:cNvPr id="4" name="Screen Recording 2020-10-28 at 9.55.06 AM.mov" descr="Screen Recording 2020-10-28 at 9.55.06 AM.mov">
            <a:hlinkClick r:id="" action="ppaction://media"/>
            <a:extLst>
              <a:ext uri="{FF2B5EF4-FFF2-40B4-BE49-F238E27FC236}">
                <a16:creationId xmlns:a16="http://schemas.microsoft.com/office/drawing/2014/main" id="{41118364-23E5-9D40-9CA0-0896AE0997D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3664" y="1525459"/>
            <a:ext cx="8138160" cy="5086905"/>
          </a:xfrm>
        </p:spPr>
      </p:pic>
    </p:spTree>
    <p:extLst>
      <p:ext uri="{BB962C8B-B14F-4D97-AF65-F5344CB8AC3E}">
        <p14:creationId xmlns:p14="http://schemas.microsoft.com/office/powerpoint/2010/main" val="2750794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2E542-7210-E344-B3D4-C4C30B7C5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620B4-DE21-5541-8BDB-ABCCCA8A5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Finish modeling of Drug Interactions using Test/Train/Validate method (will be done for Code Review Deadline).</a:t>
            </a:r>
          </a:p>
          <a:p>
            <a:r>
              <a:rPr lang="en-US" dirty="0"/>
              <a:t>Finish Logistic Regression vs. </a:t>
            </a:r>
            <a:r>
              <a:rPr lang="en-US" dirty="0" err="1"/>
              <a:t>RandomForestClassier</a:t>
            </a:r>
            <a:r>
              <a:rPr lang="en-US" dirty="0"/>
              <a:t> </a:t>
            </a:r>
            <a:r>
              <a:rPr lang="en-US" dirty="0" err="1"/>
              <a:t>Compaison</a:t>
            </a:r>
            <a:r>
              <a:rPr lang="en-US" dirty="0"/>
              <a:t> (will be done for Code Review Deadline).</a:t>
            </a:r>
          </a:p>
          <a:p>
            <a:r>
              <a:rPr lang="en-US" dirty="0"/>
              <a:t>Predict what molecules bind to which target sites (Proteins, lipids, </a:t>
            </a:r>
            <a:r>
              <a:rPr lang="en-US" dirty="0" err="1"/>
              <a:t>etc</a:t>
            </a:r>
            <a:r>
              <a:rPr lang="en-US" dirty="0"/>
              <a:t>……)</a:t>
            </a:r>
          </a:p>
        </p:txBody>
      </p:sp>
    </p:spTree>
    <p:extLst>
      <p:ext uri="{BB962C8B-B14F-4D97-AF65-F5344CB8AC3E}">
        <p14:creationId xmlns:p14="http://schemas.microsoft.com/office/powerpoint/2010/main" val="1568486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098F8-4B9D-8F40-A907-92DC371D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APPENDICES:</a:t>
            </a:r>
          </a:p>
        </p:txBody>
      </p:sp>
    </p:spTree>
    <p:extLst>
      <p:ext uri="{BB962C8B-B14F-4D97-AF65-F5344CB8AC3E}">
        <p14:creationId xmlns:p14="http://schemas.microsoft.com/office/powerpoint/2010/main" val="3457200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2641E-7465-8348-8A71-A9B67EC23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976476"/>
            <a:ext cx="11029616" cy="724308"/>
          </a:xfrm>
        </p:spPr>
        <p:txBody>
          <a:bodyPr/>
          <a:lstStyle/>
          <a:p>
            <a:r>
              <a:rPr lang="en-US" dirty="0"/>
              <a:t>CLASS IMBALANCE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2584E67-B4DD-3E47-BBB8-9AB2391249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2913072"/>
              </p:ext>
            </p:extLst>
          </p:nvPr>
        </p:nvGraphicFramePr>
        <p:xfrm>
          <a:off x="581025" y="1975104"/>
          <a:ext cx="11029950" cy="777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14975">
                  <a:extLst>
                    <a:ext uri="{9D8B030D-6E8A-4147-A177-3AD203B41FA5}">
                      <a16:colId xmlns:a16="http://schemas.microsoft.com/office/drawing/2014/main" val="939290702"/>
                    </a:ext>
                  </a:extLst>
                </a:gridCol>
                <a:gridCol w="5514975">
                  <a:extLst>
                    <a:ext uri="{9D8B030D-6E8A-4147-A177-3AD203B41FA5}">
                      <a16:colId xmlns:a16="http://schemas.microsoft.com/office/drawing/2014/main" val="3010407413"/>
                    </a:ext>
                  </a:extLst>
                </a:gridCol>
              </a:tblGrid>
              <a:tr h="411780">
                <a:tc>
                  <a:txBody>
                    <a:bodyPr/>
                    <a:lstStyle/>
                    <a:p>
                      <a:r>
                        <a:rPr lang="en-US" dirty="0"/>
                        <a:t>0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038239"/>
                  </a:ext>
                </a:extLst>
              </a:tr>
              <a:tr h="312528">
                <a:tc>
                  <a:txBody>
                    <a:bodyPr/>
                    <a:lstStyle/>
                    <a:p>
                      <a:r>
                        <a:rPr lang="en-US" dirty="0"/>
                        <a:t>1892785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76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05A7B48-52AC-864E-A8E2-AFD072526A18}"/>
              </a:ext>
            </a:extLst>
          </p:cNvPr>
          <p:cNvSpPr txBox="1"/>
          <p:nvPr/>
        </p:nvSpPr>
        <p:spPr>
          <a:xfrm>
            <a:off x="581025" y="3815580"/>
            <a:ext cx="90342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 class is 0.014% of total data 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Utilized random under-sampling from larger class.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Both classes had 2684 unique molecules to analyze. </a:t>
            </a:r>
          </a:p>
        </p:txBody>
      </p:sp>
    </p:spTree>
    <p:extLst>
      <p:ext uri="{BB962C8B-B14F-4D97-AF65-F5344CB8AC3E}">
        <p14:creationId xmlns:p14="http://schemas.microsoft.com/office/powerpoint/2010/main" val="347620923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LightSeedRightStep">
      <a:dk1>
        <a:srgbClr val="000000"/>
      </a:dk1>
      <a:lt1>
        <a:srgbClr val="FFFFFF"/>
      </a:lt1>
      <a:dk2>
        <a:srgbClr val="243241"/>
      </a:dk2>
      <a:lt2>
        <a:srgbClr val="E8E2E4"/>
      </a:lt2>
      <a:accent1>
        <a:srgbClr val="75AA98"/>
      </a:accent1>
      <a:accent2>
        <a:srgbClr val="69ABB1"/>
      </a:accent2>
      <a:accent3>
        <a:srgbClr val="81A5C9"/>
      </a:accent3>
      <a:accent4>
        <a:srgbClr val="757CC4"/>
      </a:accent4>
      <a:accent5>
        <a:srgbClr val="A38ECF"/>
      </a:accent5>
      <a:accent6>
        <a:srgbClr val="B075C4"/>
      </a:accent6>
      <a:hlink>
        <a:srgbClr val="AE6981"/>
      </a:hlink>
      <a:folHlink>
        <a:srgbClr val="7F7F7F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498</Words>
  <Application>Microsoft Macintosh PowerPoint</Application>
  <PresentationFormat>Widescreen</PresentationFormat>
  <Paragraphs>88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Gill Sans MT</vt:lpstr>
      <vt:lpstr>Tw Cen MT</vt:lpstr>
      <vt:lpstr>Wingdings 2</vt:lpstr>
      <vt:lpstr>DividendVTI</vt:lpstr>
      <vt:lpstr>Prediction of Molecule Interactions</vt:lpstr>
      <vt:lpstr>MOTIVATION</vt:lpstr>
      <vt:lpstr>Methodology</vt:lpstr>
      <vt:lpstr>Information on FEATURES USED IN ANALYSIS</vt:lpstr>
      <vt:lpstr>INFERENCE FROM LOGISTIC REGRESSION MODEL</vt:lpstr>
      <vt:lpstr>TABLEAU-# OF DRUG INTERACTIONS vs. # Aromatic rings.</vt:lpstr>
      <vt:lpstr>NEXT STEPS</vt:lpstr>
      <vt:lpstr>APPENDICES:</vt:lpstr>
      <vt:lpstr>CLASS IMBALANCE </vt:lpstr>
      <vt:lpstr>confusion matrix: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of Molecule Interactions</dc:title>
  <dc:creator>Gurunadh Parinandi</dc:creator>
  <cp:lastModifiedBy>Gurunadh Parinandi</cp:lastModifiedBy>
  <cp:revision>15</cp:revision>
  <dcterms:created xsi:type="dcterms:W3CDTF">2020-10-28T13:09:05Z</dcterms:created>
  <dcterms:modified xsi:type="dcterms:W3CDTF">2020-10-28T15:06:48Z</dcterms:modified>
</cp:coreProperties>
</file>

<file path=docProps/thumbnail.jpeg>
</file>